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Montserrat" charset="1" panose="00000500000000000000"/>
      <p:regular r:id="rId11"/>
    </p:embeddedFont>
    <p:embeddedFont>
      <p:font typeface="Garet Bold" charset="1" panose="00000000000000000000"/>
      <p:regular r:id="rId12"/>
    </p:embeddedFont>
    <p:embeddedFont>
      <p:font typeface="Montserrat Bold" charset="1" panose="0000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677" y="2915264"/>
            <a:ext cx="5446171" cy="8305421"/>
            <a:chOff x="0" y="0"/>
            <a:chExt cx="425720" cy="649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720" cy="649224"/>
            </a:xfrm>
            <a:custGeom>
              <a:avLst/>
              <a:gdLst/>
              <a:ahLst/>
              <a:cxnLst/>
              <a:rect r="r" b="b" t="t" l="l"/>
              <a:pathLst>
                <a:path h="649224" w="425720">
                  <a:moveTo>
                    <a:pt x="222520" y="0"/>
                  </a:moveTo>
                  <a:lnTo>
                    <a:pt x="0" y="0"/>
                  </a:lnTo>
                  <a:lnTo>
                    <a:pt x="203200" y="649224"/>
                  </a:lnTo>
                  <a:lnTo>
                    <a:pt x="425720" y="649224"/>
                  </a:lnTo>
                  <a:lnTo>
                    <a:pt x="222520" y="0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22520" cy="68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08592" y="-933686"/>
            <a:ext cx="5446171" cy="8305421"/>
            <a:chOff x="0" y="0"/>
            <a:chExt cx="425720" cy="649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5720" cy="649224"/>
            </a:xfrm>
            <a:custGeom>
              <a:avLst/>
              <a:gdLst/>
              <a:ahLst/>
              <a:cxnLst/>
              <a:rect r="r" b="b" t="t" l="l"/>
              <a:pathLst>
                <a:path h="649224" w="425720">
                  <a:moveTo>
                    <a:pt x="222520" y="0"/>
                  </a:moveTo>
                  <a:lnTo>
                    <a:pt x="0" y="0"/>
                  </a:lnTo>
                  <a:lnTo>
                    <a:pt x="203200" y="649224"/>
                  </a:lnTo>
                  <a:lnTo>
                    <a:pt x="425720" y="649224"/>
                  </a:lnTo>
                  <a:lnTo>
                    <a:pt x="222520" y="0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22520" cy="68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821919" y="7371736"/>
            <a:ext cx="5446171" cy="8305421"/>
            <a:chOff x="0" y="0"/>
            <a:chExt cx="425720" cy="6492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5720" cy="649224"/>
            </a:xfrm>
            <a:custGeom>
              <a:avLst/>
              <a:gdLst/>
              <a:ahLst/>
              <a:cxnLst/>
              <a:rect r="r" b="b" t="t" l="l"/>
              <a:pathLst>
                <a:path h="649224" w="425720">
                  <a:moveTo>
                    <a:pt x="222520" y="0"/>
                  </a:moveTo>
                  <a:lnTo>
                    <a:pt x="0" y="0"/>
                  </a:lnTo>
                  <a:lnTo>
                    <a:pt x="203200" y="649224"/>
                  </a:lnTo>
                  <a:lnTo>
                    <a:pt x="425720" y="649224"/>
                  </a:lnTo>
                  <a:lnTo>
                    <a:pt x="222520" y="0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22520" cy="68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98833" y="9258300"/>
            <a:ext cx="5446171" cy="8305421"/>
            <a:chOff x="0" y="0"/>
            <a:chExt cx="425720" cy="6492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5720" cy="649224"/>
            </a:xfrm>
            <a:custGeom>
              <a:avLst/>
              <a:gdLst/>
              <a:ahLst/>
              <a:cxnLst/>
              <a:rect r="r" b="b" t="t" l="l"/>
              <a:pathLst>
                <a:path h="649224" w="425720">
                  <a:moveTo>
                    <a:pt x="222520" y="0"/>
                  </a:moveTo>
                  <a:lnTo>
                    <a:pt x="0" y="0"/>
                  </a:lnTo>
                  <a:lnTo>
                    <a:pt x="203200" y="649224"/>
                  </a:lnTo>
                  <a:lnTo>
                    <a:pt x="425720" y="649224"/>
                  </a:lnTo>
                  <a:lnTo>
                    <a:pt x="222520" y="0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22520" cy="68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4138" y="3219025"/>
            <a:ext cx="5257701" cy="7697901"/>
            <a:chOff x="0" y="0"/>
            <a:chExt cx="450353" cy="6593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0353" cy="659371"/>
            </a:xfrm>
            <a:custGeom>
              <a:avLst/>
              <a:gdLst/>
              <a:ahLst/>
              <a:cxnLst/>
              <a:rect r="r" b="b" t="t" l="l"/>
              <a:pathLst>
                <a:path h="659371" w="450353">
                  <a:moveTo>
                    <a:pt x="247153" y="0"/>
                  </a:moveTo>
                  <a:lnTo>
                    <a:pt x="0" y="0"/>
                  </a:lnTo>
                  <a:lnTo>
                    <a:pt x="203200" y="659371"/>
                  </a:lnTo>
                  <a:lnTo>
                    <a:pt x="450353" y="659371"/>
                  </a:lnTo>
                  <a:lnTo>
                    <a:pt x="247153" y="0"/>
                  </a:lnTo>
                  <a:close/>
                </a:path>
              </a:pathLst>
            </a:custGeom>
            <a:blipFill>
              <a:blip r:embed="rId2"/>
              <a:stretch>
                <a:fillRect l="-60182" t="0" r="-6018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783053" y="-629925"/>
            <a:ext cx="5257701" cy="7697901"/>
            <a:chOff x="0" y="0"/>
            <a:chExt cx="450353" cy="659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0353" cy="659371"/>
            </a:xfrm>
            <a:custGeom>
              <a:avLst/>
              <a:gdLst/>
              <a:ahLst/>
              <a:cxnLst/>
              <a:rect r="r" b="b" t="t" l="l"/>
              <a:pathLst>
                <a:path h="659371" w="450353">
                  <a:moveTo>
                    <a:pt x="247153" y="0"/>
                  </a:moveTo>
                  <a:lnTo>
                    <a:pt x="0" y="0"/>
                  </a:lnTo>
                  <a:lnTo>
                    <a:pt x="203200" y="659371"/>
                  </a:lnTo>
                  <a:lnTo>
                    <a:pt x="450353" y="659371"/>
                  </a:lnTo>
                  <a:lnTo>
                    <a:pt x="247153" y="0"/>
                  </a:lnTo>
                  <a:close/>
                </a:path>
              </a:pathLst>
            </a:custGeom>
            <a:blipFill>
              <a:blip r:embed="rId3"/>
              <a:stretch>
                <a:fillRect l="-23205" t="0" r="-23205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144000" y="5930883"/>
            <a:ext cx="7795620" cy="2231768"/>
            <a:chOff x="0" y="0"/>
            <a:chExt cx="2053167" cy="5877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53168" cy="587791"/>
            </a:xfrm>
            <a:custGeom>
              <a:avLst/>
              <a:gdLst/>
              <a:ahLst/>
              <a:cxnLst/>
              <a:rect r="r" b="b" t="t" l="l"/>
              <a:pathLst>
                <a:path h="587791" w="2053168">
                  <a:moveTo>
                    <a:pt x="0" y="0"/>
                  </a:moveTo>
                  <a:lnTo>
                    <a:pt x="2053168" y="0"/>
                  </a:lnTo>
                  <a:lnTo>
                    <a:pt x="2053168" y="587791"/>
                  </a:lnTo>
                  <a:lnTo>
                    <a:pt x="0" y="587791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053167" cy="625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350444" y="6116100"/>
            <a:ext cx="7496779" cy="186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4474" indent="-167237" lvl="1">
              <a:lnSpc>
                <a:spcPts val="2168"/>
              </a:lnSpc>
              <a:buFont typeface="Arial"/>
              <a:buChar char="•"/>
            </a:pPr>
            <a:r>
              <a:rPr lang="en-US" sz="1549" spc="2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BEATRIZ SILVA DE JESUS – RA: 824219590</a:t>
            </a:r>
          </a:p>
          <a:p>
            <a:pPr algn="l" marL="334474" indent="-167237" lvl="1">
              <a:lnSpc>
                <a:spcPts val="2168"/>
              </a:lnSpc>
              <a:buFont typeface="Arial"/>
              <a:buChar char="•"/>
            </a:pPr>
            <a:r>
              <a:rPr lang="en-US" sz="1549" spc="2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CHRISTIAN BATISTA DE LIMA - RA: 824126605</a:t>
            </a:r>
          </a:p>
          <a:p>
            <a:pPr algn="l" marL="334474" indent="-167237" lvl="1">
              <a:lnSpc>
                <a:spcPts val="2168"/>
              </a:lnSpc>
              <a:buFont typeface="Arial"/>
              <a:buChar char="•"/>
            </a:pPr>
            <a:r>
              <a:rPr lang="en-US" sz="1549" spc="2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MARIANA HILDEBRAND DANTAS - RA: 824118462</a:t>
            </a:r>
          </a:p>
          <a:p>
            <a:pPr algn="l" marL="334474" indent="-167237" lvl="1">
              <a:lnSpc>
                <a:spcPts val="2168"/>
              </a:lnSpc>
              <a:buFont typeface="Arial"/>
              <a:buChar char="•"/>
            </a:pPr>
            <a:r>
              <a:rPr lang="en-US" sz="1549" spc="2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MARINNA PEREIRA CARNEIRO DA SILVA - RA: 824142121</a:t>
            </a:r>
          </a:p>
          <a:p>
            <a:pPr algn="l" marL="334474" indent="-167237" lvl="1">
              <a:lnSpc>
                <a:spcPts val="2168"/>
              </a:lnSpc>
              <a:buFont typeface="Arial"/>
              <a:buChar char="•"/>
            </a:pPr>
            <a:r>
              <a:rPr lang="en-US" sz="1549" spc="2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MAYARA FERNANDES DOS SANTOS – RA: 824227938</a:t>
            </a:r>
          </a:p>
          <a:p>
            <a:pPr algn="l" marL="334474" indent="-167237" lvl="1">
              <a:lnSpc>
                <a:spcPts val="2168"/>
              </a:lnSpc>
              <a:spcBef>
                <a:spcPct val="0"/>
              </a:spcBef>
              <a:buFont typeface="Arial"/>
              <a:buChar char="•"/>
            </a:pPr>
            <a:r>
              <a:rPr lang="en-US" sz="1549" spc="2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VICTOR PINAS ARNAULT – RA: 82215768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496273"/>
            <a:ext cx="8691146" cy="420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MEMÓRIAS DDR-5, NVME, HBM E OPTANE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2114" y="-2699347"/>
            <a:ext cx="3494286" cy="5328794"/>
            <a:chOff x="0" y="0"/>
            <a:chExt cx="425720" cy="649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720" cy="649224"/>
            </a:xfrm>
            <a:custGeom>
              <a:avLst/>
              <a:gdLst/>
              <a:ahLst/>
              <a:cxnLst/>
              <a:rect r="r" b="b" t="t" l="l"/>
              <a:pathLst>
                <a:path h="649224" w="425720">
                  <a:moveTo>
                    <a:pt x="222520" y="0"/>
                  </a:moveTo>
                  <a:lnTo>
                    <a:pt x="0" y="0"/>
                  </a:lnTo>
                  <a:lnTo>
                    <a:pt x="203200" y="649224"/>
                  </a:lnTo>
                  <a:lnTo>
                    <a:pt x="425720" y="649224"/>
                  </a:lnTo>
                  <a:lnTo>
                    <a:pt x="222520" y="0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22520" cy="68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74971" y="-1488919"/>
            <a:ext cx="3494286" cy="5328794"/>
            <a:chOff x="0" y="0"/>
            <a:chExt cx="425720" cy="649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5720" cy="649224"/>
            </a:xfrm>
            <a:custGeom>
              <a:avLst/>
              <a:gdLst/>
              <a:ahLst/>
              <a:cxnLst/>
              <a:rect r="r" b="b" t="t" l="l"/>
              <a:pathLst>
                <a:path h="649224" w="425720">
                  <a:moveTo>
                    <a:pt x="222520" y="0"/>
                  </a:moveTo>
                  <a:lnTo>
                    <a:pt x="0" y="0"/>
                  </a:lnTo>
                  <a:lnTo>
                    <a:pt x="203200" y="649224"/>
                  </a:lnTo>
                  <a:lnTo>
                    <a:pt x="425720" y="649224"/>
                  </a:lnTo>
                  <a:lnTo>
                    <a:pt x="222520" y="0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22520" cy="68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4772" y="2629447"/>
            <a:ext cx="7037993" cy="6453649"/>
            <a:chOff x="0" y="0"/>
            <a:chExt cx="1808630" cy="16584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8630" cy="1658465"/>
            </a:xfrm>
            <a:custGeom>
              <a:avLst/>
              <a:gdLst/>
              <a:ahLst/>
              <a:cxnLst/>
              <a:rect r="r" b="b" t="t" l="l"/>
              <a:pathLst>
                <a:path h="1658465" w="1808630">
                  <a:moveTo>
                    <a:pt x="18700" y="0"/>
                  </a:moveTo>
                  <a:lnTo>
                    <a:pt x="1789930" y="0"/>
                  </a:lnTo>
                  <a:cubicBezTo>
                    <a:pt x="1794890" y="0"/>
                    <a:pt x="1799646" y="1970"/>
                    <a:pt x="1803153" y="5477"/>
                  </a:cubicBezTo>
                  <a:cubicBezTo>
                    <a:pt x="1806660" y="8984"/>
                    <a:pt x="1808630" y="13741"/>
                    <a:pt x="1808630" y="18700"/>
                  </a:cubicBezTo>
                  <a:lnTo>
                    <a:pt x="1808630" y="1639765"/>
                  </a:lnTo>
                  <a:cubicBezTo>
                    <a:pt x="1808630" y="1644724"/>
                    <a:pt x="1806660" y="1649481"/>
                    <a:pt x="1803153" y="1652988"/>
                  </a:cubicBezTo>
                  <a:cubicBezTo>
                    <a:pt x="1799646" y="1656495"/>
                    <a:pt x="1794890" y="1658465"/>
                    <a:pt x="1789930" y="1658465"/>
                  </a:cubicBezTo>
                  <a:lnTo>
                    <a:pt x="18700" y="1658465"/>
                  </a:lnTo>
                  <a:cubicBezTo>
                    <a:pt x="13741" y="1658465"/>
                    <a:pt x="8984" y="1656495"/>
                    <a:pt x="5477" y="1652988"/>
                  </a:cubicBezTo>
                  <a:cubicBezTo>
                    <a:pt x="1970" y="1649481"/>
                    <a:pt x="0" y="1644724"/>
                    <a:pt x="0" y="1639765"/>
                  </a:cubicBezTo>
                  <a:lnTo>
                    <a:pt x="0" y="18700"/>
                  </a:lnTo>
                  <a:cubicBezTo>
                    <a:pt x="0" y="13741"/>
                    <a:pt x="1970" y="8984"/>
                    <a:pt x="5477" y="5477"/>
                  </a:cubicBezTo>
                  <a:cubicBezTo>
                    <a:pt x="8984" y="1970"/>
                    <a:pt x="13741" y="0"/>
                    <a:pt x="18700" y="0"/>
                  </a:cubicBez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808630" cy="1687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26870" y="3304718"/>
            <a:ext cx="6133796" cy="525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41"/>
              </a:lnSpc>
            </a:pPr>
            <a:r>
              <a:rPr lang="en-US" sz="1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Tipo de Memória: </a:t>
            </a: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RAM (memória de acesso aleatório).</a:t>
            </a:r>
          </a:p>
          <a:p>
            <a:pPr algn="just">
              <a:lnSpc>
                <a:spcPts val="1741"/>
              </a:lnSpc>
            </a:pPr>
          </a:p>
          <a:p>
            <a:pPr algn="just">
              <a:lnSpc>
                <a:spcPts val="1741"/>
              </a:lnSpc>
            </a:pPr>
            <a:r>
              <a:rPr lang="en-US" sz="1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Características:</a:t>
            </a: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DDR-5 é a evolução das memórias DDR-4, oferecendo maior largura de banda e eficiência energética. Tem capacidade para transferir dados em uma velocidade muito superior, com frequências que começam em 4800 MT/s e podem ultrapassar 8400 MT/s.</a:t>
            </a:r>
          </a:p>
          <a:p>
            <a:pPr algn="just">
              <a:lnSpc>
                <a:spcPts val="1741"/>
              </a:lnSpc>
            </a:pPr>
          </a:p>
          <a:p>
            <a:pPr algn="just">
              <a:lnSpc>
                <a:spcPts val="1741"/>
              </a:lnSpc>
            </a:pPr>
            <a:r>
              <a:rPr lang="en-US" sz="1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Data de Lançamento:</a:t>
            </a: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Teve seu lançamento oficial em 2020.</a:t>
            </a:r>
          </a:p>
          <a:p>
            <a:pPr algn="just">
              <a:lnSpc>
                <a:spcPts val="1741"/>
              </a:lnSpc>
            </a:pPr>
          </a:p>
          <a:p>
            <a:pPr algn="just">
              <a:lnSpc>
                <a:spcPts val="1741"/>
              </a:lnSpc>
            </a:pPr>
            <a:r>
              <a:rPr lang="en-US" sz="1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Novidades e Melhorias:</a:t>
            </a:r>
          </a:p>
          <a:p>
            <a:pPr algn="just">
              <a:lnSpc>
                <a:spcPts val="1741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- Aumento de densidade: Suporte a módulos com maior capacidade, possibilitando até 128 GB por módulo.</a:t>
            </a:r>
          </a:p>
          <a:p>
            <a:pPr algn="just">
              <a:lnSpc>
                <a:spcPts val="1741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- Eficiência energética: Opera com menor voltagem (1,1 V em comparação aos 1,2 V da DDR-4).</a:t>
            </a:r>
          </a:p>
          <a:p>
            <a:pPr algn="just">
              <a:lnSpc>
                <a:spcPts val="1741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- Performance: Oferece até 50% mais largura de banda em comparação à DDR-4.</a:t>
            </a:r>
          </a:p>
          <a:p>
            <a:pPr algn="just">
              <a:lnSpc>
                <a:spcPts val="1741"/>
              </a:lnSpc>
            </a:pPr>
          </a:p>
          <a:p>
            <a:pPr algn="just">
              <a:lnSpc>
                <a:spcPts val="1741"/>
              </a:lnSpc>
            </a:pPr>
            <a:r>
              <a:rPr lang="en-US" sz="1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Referências:</a:t>
            </a:r>
          </a:p>
          <a:p>
            <a:pPr algn="just">
              <a:lnSpc>
                <a:spcPts val="1741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- STALLINGS, William. Arquitetura e organização de computadores. 10ª ed. São Paulo: Pearson, 2017.</a:t>
            </a:r>
          </a:p>
          <a:p>
            <a:pPr algn="just">
              <a:lnSpc>
                <a:spcPts val="1741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- NULL, Linda, LOBUR, Julia. Princípios Básicos de Arquitetura e Organização de Computadores. ArtMed, 2010.</a:t>
            </a:r>
          </a:p>
          <a:p>
            <a:pPr algn="just">
              <a:lnSpc>
                <a:spcPts val="1741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9618037" y="3305842"/>
            <a:ext cx="7141079" cy="4609149"/>
            <a:chOff x="0" y="0"/>
            <a:chExt cx="9521438" cy="614553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9521438" cy="6145532"/>
              <a:chOff x="0" y="0"/>
              <a:chExt cx="1835121" cy="118446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35122" cy="1184464"/>
              </a:xfrm>
              <a:custGeom>
                <a:avLst/>
                <a:gdLst/>
                <a:ahLst/>
                <a:cxnLst/>
                <a:rect r="r" b="b" t="t" l="l"/>
                <a:pathLst>
                  <a:path h="1184464" w="1835122">
                    <a:moveTo>
                      <a:pt x="18430" y="0"/>
                    </a:moveTo>
                    <a:lnTo>
                      <a:pt x="1816691" y="0"/>
                    </a:lnTo>
                    <a:cubicBezTo>
                      <a:pt x="1821579" y="0"/>
                      <a:pt x="1826267" y="1942"/>
                      <a:pt x="1829723" y="5398"/>
                    </a:cubicBezTo>
                    <a:cubicBezTo>
                      <a:pt x="1833180" y="8854"/>
                      <a:pt x="1835122" y="13542"/>
                      <a:pt x="1835122" y="18430"/>
                    </a:cubicBezTo>
                    <a:lnTo>
                      <a:pt x="1835122" y="1166033"/>
                    </a:lnTo>
                    <a:cubicBezTo>
                      <a:pt x="1835122" y="1170921"/>
                      <a:pt x="1833180" y="1175609"/>
                      <a:pt x="1829723" y="1179066"/>
                    </a:cubicBezTo>
                    <a:cubicBezTo>
                      <a:pt x="1826267" y="1182522"/>
                      <a:pt x="1821579" y="1184464"/>
                      <a:pt x="1816691" y="1184464"/>
                    </a:cubicBezTo>
                    <a:lnTo>
                      <a:pt x="18430" y="1184464"/>
                    </a:lnTo>
                    <a:cubicBezTo>
                      <a:pt x="13542" y="1184464"/>
                      <a:pt x="8854" y="1182522"/>
                      <a:pt x="5398" y="1179066"/>
                    </a:cubicBezTo>
                    <a:cubicBezTo>
                      <a:pt x="1942" y="1175609"/>
                      <a:pt x="0" y="1170921"/>
                      <a:pt x="0" y="1166033"/>
                    </a:cubicBezTo>
                    <a:lnTo>
                      <a:pt x="0" y="18430"/>
                    </a:lnTo>
                    <a:cubicBezTo>
                      <a:pt x="0" y="13542"/>
                      <a:pt x="1942" y="8854"/>
                      <a:pt x="5398" y="5398"/>
                    </a:cubicBezTo>
                    <a:cubicBezTo>
                      <a:pt x="8854" y="1942"/>
                      <a:pt x="13542" y="0"/>
                      <a:pt x="18430" y="0"/>
                    </a:cubicBezTo>
                    <a:close/>
                  </a:path>
                </a:pathLst>
              </a:custGeom>
              <a:solidFill>
                <a:srgbClr val="345CB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835121" cy="12130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635846" y="924523"/>
              <a:ext cx="8382131" cy="4296486"/>
              <a:chOff x="0" y="0"/>
              <a:chExt cx="1585714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8571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85714">
                    <a:moveTo>
                      <a:pt x="28324" y="0"/>
                    </a:moveTo>
                    <a:lnTo>
                      <a:pt x="1557389" y="0"/>
                    </a:lnTo>
                    <a:cubicBezTo>
                      <a:pt x="1564901" y="0"/>
                      <a:pt x="1572106" y="2984"/>
                      <a:pt x="1577418" y="8296"/>
                    </a:cubicBezTo>
                    <a:cubicBezTo>
                      <a:pt x="1582729" y="13608"/>
                      <a:pt x="1585714" y="20812"/>
                      <a:pt x="1585714" y="28324"/>
                    </a:cubicBezTo>
                    <a:lnTo>
                      <a:pt x="1585714" y="784476"/>
                    </a:lnTo>
                    <a:cubicBezTo>
                      <a:pt x="1585714" y="791988"/>
                      <a:pt x="1582729" y="799192"/>
                      <a:pt x="1577418" y="804504"/>
                    </a:cubicBezTo>
                    <a:cubicBezTo>
                      <a:pt x="1572106" y="809816"/>
                      <a:pt x="1564901" y="812800"/>
                      <a:pt x="1557389" y="812800"/>
                    </a:cubicBezTo>
                    <a:lnTo>
                      <a:pt x="28324" y="812800"/>
                    </a:lnTo>
                    <a:cubicBezTo>
                      <a:pt x="20812" y="812800"/>
                      <a:pt x="13608" y="809816"/>
                      <a:pt x="8296" y="804504"/>
                    </a:cubicBezTo>
                    <a:cubicBezTo>
                      <a:pt x="2984" y="799192"/>
                      <a:pt x="0" y="791988"/>
                      <a:pt x="0" y="784476"/>
                    </a:cubicBezTo>
                    <a:lnTo>
                      <a:pt x="0" y="28324"/>
                    </a:lnTo>
                    <a:cubicBezTo>
                      <a:pt x="0" y="20812"/>
                      <a:pt x="2984" y="13608"/>
                      <a:pt x="8296" y="8296"/>
                    </a:cubicBezTo>
                    <a:cubicBezTo>
                      <a:pt x="13608" y="2984"/>
                      <a:pt x="20812" y="0"/>
                      <a:pt x="28324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31348" t="-472" r="-6630" b="-472"/>
                </a:stretch>
              </a:blipFill>
            </p:spPr>
          </p:sp>
        </p:grpSp>
      </p:grpSp>
      <p:sp>
        <p:nvSpPr>
          <p:cNvPr name="TextBox 18" id="18"/>
          <p:cNvSpPr txBox="true"/>
          <p:nvPr/>
        </p:nvSpPr>
        <p:spPr>
          <a:xfrm rot="0">
            <a:off x="1477790" y="1494566"/>
            <a:ext cx="12620110" cy="78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8"/>
              </a:lnSpc>
            </a:pPr>
            <a:r>
              <a:rPr lang="en-US" b="true" sz="4998">
                <a:solidFill>
                  <a:srgbClr val="345CB6"/>
                </a:solidFill>
                <a:latin typeface="Garet Bold"/>
                <a:ea typeface="Garet Bold"/>
                <a:cs typeface="Garet Bold"/>
                <a:sym typeface="Garet Bold"/>
              </a:rPr>
              <a:t>Memória DDR-5 (Double Data Rate 5)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081365" cy="10287000"/>
            <a:chOff x="0" y="0"/>
            <a:chExt cx="16016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16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01676">
                  <a:moveTo>
                    <a:pt x="0" y="0"/>
                  </a:moveTo>
                  <a:lnTo>
                    <a:pt x="1601676" y="0"/>
                  </a:lnTo>
                  <a:lnTo>
                    <a:pt x="16016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601676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76316" y="1273088"/>
            <a:ext cx="7529655" cy="215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b="true" sz="5000">
                <a:solidFill>
                  <a:srgbClr val="345CB6"/>
                </a:solidFill>
                <a:latin typeface="Garet Bold"/>
                <a:ea typeface="Garet Bold"/>
                <a:cs typeface="Garet Bold"/>
                <a:sym typeface="Garet Bold"/>
              </a:rPr>
              <a:t>Memória NVMe (Non-Volatile Memory Express)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046571" y="-2990166"/>
            <a:ext cx="5241429" cy="6539221"/>
            <a:chOff x="0" y="0"/>
            <a:chExt cx="6988573" cy="871896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329524" y="0"/>
              <a:ext cx="4659048" cy="7105058"/>
              <a:chOff x="0" y="0"/>
              <a:chExt cx="425720" cy="64922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5720" cy="649224"/>
              </a:xfrm>
              <a:custGeom>
                <a:avLst/>
                <a:gdLst/>
                <a:ahLst/>
                <a:cxnLst/>
                <a:rect r="r" b="b" t="t" l="l"/>
                <a:pathLst>
                  <a:path h="649224" w="425720">
                    <a:moveTo>
                      <a:pt x="222520" y="0"/>
                    </a:moveTo>
                    <a:lnTo>
                      <a:pt x="0" y="0"/>
                    </a:lnTo>
                    <a:lnTo>
                      <a:pt x="203200" y="649224"/>
                    </a:lnTo>
                    <a:lnTo>
                      <a:pt x="425720" y="649224"/>
                    </a:lnTo>
                    <a:lnTo>
                      <a:pt x="222520" y="0"/>
                    </a:lnTo>
                    <a:close/>
                  </a:path>
                </a:pathLst>
              </a:custGeom>
              <a:solidFill>
                <a:srgbClr val="345CB6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01600" y="-38100"/>
                <a:ext cx="222520" cy="6873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1613904"/>
              <a:ext cx="4659048" cy="7105058"/>
              <a:chOff x="0" y="0"/>
              <a:chExt cx="425720" cy="64922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25720" cy="649224"/>
              </a:xfrm>
              <a:custGeom>
                <a:avLst/>
                <a:gdLst/>
                <a:ahLst/>
                <a:cxnLst/>
                <a:rect r="r" b="b" t="t" l="l"/>
                <a:pathLst>
                  <a:path h="649224" w="425720">
                    <a:moveTo>
                      <a:pt x="222520" y="0"/>
                    </a:moveTo>
                    <a:lnTo>
                      <a:pt x="0" y="0"/>
                    </a:lnTo>
                    <a:lnTo>
                      <a:pt x="203200" y="649224"/>
                    </a:lnTo>
                    <a:lnTo>
                      <a:pt x="425720" y="649224"/>
                    </a:lnTo>
                    <a:lnTo>
                      <a:pt x="222520" y="0"/>
                    </a:lnTo>
                    <a:close/>
                  </a:path>
                </a:pathLst>
              </a:custGeom>
              <a:solidFill>
                <a:srgbClr val="345CB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01600" y="-38100"/>
                <a:ext cx="222520" cy="6873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417497" y="2396784"/>
            <a:ext cx="5246370" cy="524637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68694" t="0" r="-68694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476316" y="3491905"/>
            <a:ext cx="9339437" cy="551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03"/>
              </a:lnSpc>
            </a:pPr>
            <a:r>
              <a:rPr lang="en-US" sz="1400" b="true">
                <a:solidFill>
                  <a:srgbClr val="345CB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Tipo de Memória: </a:t>
            </a:r>
            <a:r>
              <a:rPr lang="en-US" sz="1400">
                <a:solidFill>
                  <a:srgbClr val="345CB6"/>
                </a:solidFill>
                <a:latin typeface="Montserrat"/>
                <a:ea typeface="Montserrat"/>
                <a:cs typeface="Montserrat"/>
                <a:sym typeface="Montserrat"/>
              </a:rPr>
              <a:t>Protocolo de armazenamento usado em SSDs (Solid State Drives).</a:t>
            </a:r>
          </a:p>
          <a:p>
            <a:pPr algn="just">
              <a:lnSpc>
                <a:spcPts val="2203"/>
              </a:lnSpc>
            </a:pPr>
          </a:p>
          <a:p>
            <a:pPr algn="just">
              <a:lnSpc>
                <a:spcPts val="2203"/>
              </a:lnSpc>
            </a:pPr>
            <a:r>
              <a:rPr lang="en-US" sz="1400" b="true">
                <a:solidFill>
                  <a:srgbClr val="345CB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Características:</a:t>
            </a:r>
            <a:r>
              <a:rPr lang="en-US" sz="1400">
                <a:solidFill>
                  <a:srgbClr val="345CB6"/>
                </a:solidFill>
                <a:latin typeface="Montserrat"/>
                <a:ea typeface="Montserrat"/>
                <a:cs typeface="Montserrat"/>
                <a:sym typeface="Montserrat"/>
              </a:rPr>
              <a:t> NVMe foi desenvolvido para aproveitar ao máximo a velocidade das memórias NAND e da conexão PCIe, possibilitando taxas de transferência significativamente maiores do que as de SSDs baseados em SATA.</a:t>
            </a:r>
          </a:p>
          <a:p>
            <a:pPr algn="just">
              <a:lnSpc>
                <a:spcPts val="2203"/>
              </a:lnSpc>
            </a:pPr>
          </a:p>
          <a:p>
            <a:pPr algn="just">
              <a:lnSpc>
                <a:spcPts val="2203"/>
              </a:lnSpc>
            </a:pPr>
            <a:r>
              <a:rPr lang="en-US" sz="1400" b="true">
                <a:solidFill>
                  <a:srgbClr val="345CB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Data de Lançamento:</a:t>
            </a:r>
            <a:r>
              <a:rPr lang="en-US" sz="1400">
                <a:solidFill>
                  <a:srgbClr val="345CB6"/>
                </a:solidFill>
                <a:latin typeface="Montserrat"/>
                <a:ea typeface="Montserrat"/>
                <a:cs typeface="Montserrat"/>
                <a:sym typeface="Montserrat"/>
              </a:rPr>
              <a:t> O padrão NVMe foi lançado em 2011, com evolução constante desde então.</a:t>
            </a:r>
          </a:p>
          <a:p>
            <a:pPr algn="just">
              <a:lnSpc>
                <a:spcPts val="2203"/>
              </a:lnSpc>
            </a:pPr>
          </a:p>
          <a:p>
            <a:pPr algn="just">
              <a:lnSpc>
                <a:spcPts val="2203"/>
              </a:lnSpc>
            </a:pPr>
            <a:r>
              <a:rPr lang="en-US" sz="1400" b="true">
                <a:solidFill>
                  <a:srgbClr val="345CB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Novidades e Melhorias:</a:t>
            </a:r>
          </a:p>
          <a:p>
            <a:pPr algn="just">
              <a:lnSpc>
                <a:spcPts val="2203"/>
              </a:lnSpc>
            </a:pPr>
            <a:r>
              <a:rPr lang="en-US" sz="1400">
                <a:solidFill>
                  <a:srgbClr val="345CB6"/>
                </a:solidFill>
                <a:latin typeface="Montserrat"/>
                <a:ea typeface="Montserrat"/>
                <a:cs typeface="Montserrat"/>
                <a:sym typeface="Montserrat"/>
              </a:rPr>
              <a:t>  - Velocidade: NVMe permite que os SSDs alcancem velocidades de leitura e gravação de vários gigabytes por segundo, muito acima do limite de 600 MB/s dos SSDs SATA.</a:t>
            </a:r>
          </a:p>
          <a:p>
            <a:pPr algn="just">
              <a:lnSpc>
                <a:spcPts val="2203"/>
              </a:lnSpc>
            </a:pPr>
            <a:r>
              <a:rPr lang="en-US" sz="1400">
                <a:solidFill>
                  <a:srgbClr val="345CB6"/>
                </a:solidFill>
                <a:latin typeface="Montserrat"/>
                <a:ea typeface="Montserrat"/>
                <a:cs typeface="Montserrat"/>
                <a:sym typeface="Montserrat"/>
              </a:rPr>
              <a:t>  - Latência reduzida: O acesso direto ao barramento PCIe minimiza a latência em operações de leitura/escrita.</a:t>
            </a:r>
          </a:p>
          <a:p>
            <a:pPr algn="just">
              <a:lnSpc>
                <a:spcPts val="2203"/>
              </a:lnSpc>
            </a:pPr>
            <a:r>
              <a:rPr lang="en-US" sz="1400">
                <a:solidFill>
                  <a:srgbClr val="345CB6"/>
                </a:solidFill>
                <a:latin typeface="Montserrat"/>
                <a:ea typeface="Montserrat"/>
                <a:cs typeface="Montserrat"/>
                <a:sym typeface="Montserrat"/>
              </a:rPr>
              <a:t>  - Conectividade: Suporte para múltiplas filas de comandos simultâneas, aumentando a eficiência.</a:t>
            </a:r>
          </a:p>
          <a:p>
            <a:pPr algn="just">
              <a:lnSpc>
                <a:spcPts val="2203"/>
              </a:lnSpc>
            </a:pPr>
          </a:p>
          <a:p>
            <a:pPr algn="just">
              <a:lnSpc>
                <a:spcPts val="2203"/>
              </a:lnSpc>
            </a:pPr>
            <a:r>
              <a:rPr lang="en-US" sz="1400" b="true">
                <a:solidFill>
                  <a:srgbClr val="345CB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Referências:</a:t>
            </a:r>
          </a:p>
          <a:p>
            <a:pPr algn="just">
              <a:lnSpc>
                <a:spcPts val="2203"/>
              </a:lnSpc>
            </a:pPr>
            <a:r>
              <a:rPr lang="en-US" sz="1400">
                <a:solidFill>
                  <a:srgbClr val="345CB6"/>
                </a:solidFill>
                <a:latin typeface="Montserrat"/>
                <a:ea typeface="Montserrat"/>
                <a:cs typeface="Montserrat"/>
                <a:sym typeface="Montserrat"/>
              </a:rPr>
              <a:t>  - STALLINGS, William. Computer Organization and Architecture: Designing for Performance. 11ª ed. New York: Pearson, 2019.</a:t>
            </a:r>
          </a:p>
          <a:p>
            <a:pPr algn="just">
              <a:lnSpc>
                <a:spcPts val="2203"/>
              </a:lnSpc>
            </a:pPr>
            <a:r>
              <a:rPr lang="en-US" sz="1400">
                <a:solidFill>
                  <a:srgbClr val="345CB6"/>
                </a:solidFill>
                <a:latin typeface="Montserrat"/>
                <a:ea typeface="Montserrat"/>
                <a:cs typeface="Montserrat"/>
                <a:sym typeface="Montserrat"/>
              </a:rPr>
              <a:t>  - TANENBAUM, Andrew S. Organização Estruturada de Computadores*. 5ª ed. Rio de Janeiro: LTC, 2007.</a:t>
            </a:r>
          </a:p>
          <a:p>
            <a:pPr algn="just">
              <a:lnSpc>
                <a:spcPts val="220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458415"/>
            <a:ext cx="3494286" cy="5328794"/>
            <a:chOff x="0" y="0"/>
            <a:chExt cx="425720" cy="649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720" cy="649224"/>
            </a:xfrm>
            <a:custGeom>
              <a:avLst/>
              <a:gdLst/>
              <a:ahLst/>
              <a:cxnLst/>
              <a:rect r="r" b="b" t="t" l="l"/>
              <a:pathLst>
                <a:path h="649224" w="425720">
                  <a:moveTo>
                    <a:pt x="222520" y="0"/>
                  </a:moveTo>
                  <a:lnTo>
                    <a:pt x="0" y="0"/>
                  </a:lnTo>
                  <a:lnTo>
                    <a:pt x="203200" y="649224"/>
                  </a:lnTo>
                  <a:lnTo>
                    <a:pt x="425720" y="649224"/>
                  </a:lnTo>
                  <a:lnTo>
                    <a:pt x="222520" y="0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22520" cy="68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38963" y="8949853"/>
            <a:ext cx="3494286" cy="5328794"/>
            <a:chOff x="0" y="0"/>
            <a:chExt cx="425720" cy="649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5720" cy="649224"/>
            </a:xfrm>
            <a:custGeom>
              <a:avLst/>
              <a:gdLst/>
              <a:ahLst/>
              <a:cxnLst/>
              <a:rect r="r" b="b" t="t" l="l"/>
              <a:pathLst>
                <a:path h="649224" w="425720">
                  <a:moveTo>
                    <a:pt x="222520" y="0"/>
                  </a:moveTo>
                  <a:lnTo>
                    <a:pt x="0" y="0"/>
                  </a:lnTo>
                  <a:lnTo>
                    <a:pt x="203200" y="649224"/>
                  </a:lnTo>
                  <a:lnTo>
                    <a:pt x="425720" y="649224"/>
                  </a:lnTo>
                  <a:lnTo>
                    <a:pt x="222520" y="0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22520" cy="68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9045" y="2832674"/>
            <a:ext cx="6676189" cy="4621653"/>
            <a:chOff x="0" y="0"/>
            <a:chExt cx="8901585" cy="616220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901585" cy="6162204"/>
              <a:chOff x="0" y="0"/>
              <a:chExt cx="1227160" cy="84951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27160" cy="849513"/>
              </a:xfrm>
              <a:custGeom>
                <a:avLst/>
                <a:gdLst/>
                <a:ahLst/>
                <a:cxnLst/>
                <a:rect r="r" b="b" t="t" l="l"/>
                <a:pathLst>
                  <a:path h="849513" w="1227160">
                    <a:moveTo>
                      <a:pt x="19714" y="0"/>
                    </a:moveTo>
                    <a:lnTo>
                      <a:pt x="1207447" y="0"/>
                    </a:lnTo>
                    <a:cubicBezTo>
                      <a:pt x="1212675" y="0"/>
                      <a:pt x="1217689" y="2077"/>
                      <a:pt x="1221386" y="5774"/>
                    </a:cubicBezTo>
                    <a:cubicBezTo>
                      <a:pt x="1225083" y="9471"/>
                      <a:pt x="1227160" y="14485"/>
                      <a:pt x="1227160" y="19714"/>
                    </a:cubicBezTo>
                    <a:lnTo>
                      <a:pt x="1227160" y="829799"/>
                    </a:lnTo>
                    <a:cubicBezTo>
                      <a:pt x="1227160" y="835028"/>
                      <a:pt x="1225083" y="840042"/>
                      <a:pt x="1221386" y="843739"/>
                    </a:cubicBezTo>
                    <a:cubicBezTo>
                      <a:pt x="1217689" y="847436"/>
                      <a:pt x="1212675" y="849513"/>
                      <a:pt x="1207447" y="849513"/>
                    </a:cubicBezTo>
                    <a:lnTo>
                      <a:pt x="19714" y="849513"/>
                    </a:lnTo>
                    <a:cubicBezTo>
                      <a:pt x="14485" y="849513"/>
                      <a:pt x="9471" y="847436"/>
                      <a:pt x="5774" y="843739"/>
                    </a:cubicBezTo>
                    <a:cubicBezTo>
                      <a:pt x="2077" y="840042"/>
                      <a:pt x="0" y="835028"/>
                      <a:pt x="0" y="829799"/>
                    </a:cubicBezTo>
                    <a:lnTo>
                      <a:pt x="0" y="19714"/>
                    </a:lnTo>
                    <a:cubicBezTo>
                      <a:pt x="0" y="14485"/>
                      <a:pt x="2077" y="9471"/>
                      <a:pt x="5774" y="5774"/>
                    </a:cubicBezTo>
                    <a:cubicBezTo>
                      <a:pt x="9471" y="2077"/>
                      <a:pt x="14485" y="0"/>
                      <a:pt x="19714" y="0"/>
                    </a:cubicBezTo>
                    <a:close/>
                  </a:path>
                </a:pathLst>
              </a:custGeom>
              <a:solidFill>
                <a:srgbClr val="345CB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1227160" cy="878088"/>
              </a:xfrm>
              <a:prstGeom prst="rect">
                <a:avLst/>
              </a:prstGeom>
            </p:spPr>
            <p:txBody>
              <a:bodyPr anchor="ctr" rtlCol="false" tIns="71022" lIns="71022" bIns="71022" rIns="7102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691071" y="702420"/>
              <a:ext cx="7519444" cy="4757363"/>
              <a:chOff x="0" y="0"/>
              <a:chExt cx="1284704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8470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284704">
                    <a:moveTo>
                      <a:pt x="31574" y="0"/>
                    </a:moveTo>
                    <a:lnTo>
                      <a:pt x="1253130" y="0"/>
                    </a:lnTo>
                    <a:cubicBezTo>
                      <a:pt x="1261504" y="0"/>
                      <a:pt x="1269535" y="3327"/>
                      <a:pt x="1275457" y="9248"/>
                    </a:cubicBezTo>
                    <a:cubicBezTo>
                      <a:pt x="1281378" y="15169"/>
                      <a:pt x="1284704" y="23200"/>
                      <a:pt x="1284704" y="31574"/>
                    </a:cubicBezTo>
                    <a:lnTo>
                      <a:pt x="1284704" y="781226"/>
                    </a:lnTo>
                    <a:cubicBezTo>
                      <a:pt x="1284704" y="789600"/>
                      <a:pt x="1281378" y="797631"/>
                      <a:pt x="1275457" y="803552"/>
                    </a:cubicBezTo>
                    <a:cubicBezTo>
                      <a:pt x="1269535" y="809473"/>
                      <a:pt x="1261504" y="812800"/>
                      <a:pt x="1253130" y="812800"/>
                    </a:cubicBezTo>
                    <a:lnTo>
                      <a:pt x="31574" y="812800"/>
                    </a:lnTo>
                    <a:cubicBezTo>
                      <a:pt x="23200" y="812800"/>
                      <a:pt x="15169" y="809473"/>
                      <a:pt x="9248" y="803552"/>
                    </a:cubicBezTo>
                    <a:cubicBezTo>
                      <a:pt x="3327" y="797631"/>
                      <a:pt x="0" y="789600"/>
                      <a:pt x="0" y="781226"/>
                    </a:cubicBezTo>
                    <a:lnTo>
                      <a:pt x="0" y="31574"/>
                    </a:lnTo>
                    <a:cubicBezTo>
                      <a:pt x="0" y="23200"/>
                      <a:pt x="3327" y="15169"/>
                      <a:pt x="9248" y="9248"/>
                    </a:cubicBezTo>
                    <a:cubicBezTo>
                      <a:pt x="15169" y="3327"/>
                      <a:pt x="23200" y="0"/>
                      <a:pt x="31574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84" r="0" b="-84"/>
                </a:stretch>
              </a:blipFill>
            </p:spPr>
          </p:sp>
        </p:grpSp>
      </p:grpSp>
      <p:sp>
        <p:nvSpPr>
          <p:cNvPr name="TextBox 14" id="14"/>
          <p:cNvSpPr txBox="true"/>
          <p:nvPr/>
        </p:nvSpPr>
        <p:spPr>
          <a:xfrm rot="0">
            <a:off x="1028700" y="923925"/>
            <a:ext cx="1432898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spc="40">
                <a:solidFill>
                  <a:srgbClr val="345CB6"/>
                </a:solidFill>
                <a:latin typeface="Garet Bold"/>
                <a:ea typeface="Garet Bold"/>
                <a:cs typeface="Garet Bold"/>
                <a:sym typeface="Garet Bold"/>
              </a:rPr>
              <a:t>Memória HBM (High Bandwidth Memory)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760905" y="1968923"/>
            <a:ext cx="8498395" cy="6980931"/>
            <a:chOff x="0" y="0"/>
            <a:chExt cx="11331194" cy="930790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1331194" cy="9307907"/>
              <a:chOff x="0" y="0"/>
              <a:chExt cx="1562103" cy="12831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62103" cy="1283175"/>
              </a:xfrm>
              <a:custGeom>
                <a:avLst/>
                <a:gdLst/>
                <a:ahLst/>
                <a:cxnLst/>
                <a:rect r="r" b="b" t="t" l="l"/>
                <a:pathLst>
                  <a:path h="1283175" w="1562103">
                    <a:moveTo>
                      <a:pt x="15487" y="0"/>
                    </a:moveTo>
                    <a:lnTo>
                      <a:pt x="1546616" y="0"/>
                    </a:lnTo>
                    <a:cubicBezTo>
                      <a:pt x="1555169" y="0"/>
                      <a:pt x="1562103" y="6934"/>
                      <a:pt x="1562103" y="15487"/>
                    </a:cubicBezTo>
                    <a:lnTo>
                      <a:pt x="1562103" y="1267689"/>
                    </a:lnTo>
                    <a:cubicBezTo>
                      <a:pt x="1562103" y="1276242"/>
                      <a:pt x="1555169" y="1283175"/>
                      <a:pt x="1546616" y="1283175"/>
                    </a:cubicBezTo>
                    <a:lnTo>
                      <a:pt x="15487" y="1283175"/>
                    </a:lnTo>
                    <a:cubicBezTo>
                      <a:pt x="6934" y="1283175"/>
                      <a:pt x="0" y="1276242"/>
                      <a:pt x="0" y="1267689"/>
                    </a:cubicBezTo>
                    <a:lnTo>
                      <a:pt x="0" y="15487"/>
                    </a:lnTo>
                    <a:cubicBezTo>
                      <a:pt x="0" y="6934"/>
                      <a:pt x="6934" y="0"/>
                      <a:pt x="15487" y="0"/>
                    </a:cubicBezTo>
                    <a:close/>
                  </a:path>
                </a:pathLst>
              </a:custGeom>
              <a:solidFill>
                <a:srgbClr val="345CB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562103" cy="1311750"/>
              </a:xfrm>
              <a:prstGeom prst="rect">
                <a:avLst/>
              </a:prstGeom>
            </p:spPr>
            <p:txBody>
              <a:bodyPr anchor="ctr" rtlCol="false" tIns="71022" lIns="71022" bIns="71022" rIns="7102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555000" y="405685"/>
              <a:ext cx="10221194" cy="8439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03"/>
                </a:lnSpc>
              </a:pPr>
              <a:r>
                <a:rPr lang="en-US" sz="13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-  Tipo de Memória:</a:t>
              </a:r>
              <a:r>
                <a:rPr lang="en-US" sz="1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RAM empilhada de alta largura de banda.</a:t>
              </a:r>
            </a:p>
            <a:p>
              <a:pPr algn="just">
                <a:lnSpc>
                  <a:spcPts val="2203"/>
                </a:lnSpc>
              </a:pPr>
            </a:p>
            <a:p>
              <a:pPr algn="just">
                <a:lnSpc>
                  <a:spcPts val="2203"/>
                </a:lnSpc>
              </a:pPr>
              <a:r>
                <a:rPr lang="en-US" sz="13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- Características: </a:t>
              </a:r>
              <a:r>
                <a:rPr lang="en-US" sz="1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Desenvolvida para aplicações que exigem alta largura de banda e baixo consumo de energia, como GPUs e outros processadores de alta performance. A HBM utiliza um design 3D, empilhando múltiplos chips de memória um sobre o outro, conectados por vias chamadas TSVs (through-silicon vias).</a:t>
              </a:r>
            </a:p>
            <a:p>
              <a:pPr algn="just">
                <a:lnSpc>
                  <a:spcPts val="2203"/>
                </a:lnSpc>
              </a:pPr>
            </a:p>
            <a:p>
              <a:pPr algn="just">
                <a:lnSpc>
                  <a:spcPts val="2203"/>
                </a:lnSpc>
              </a:pPr>
              <a:r>
                <a:rPr lang="en-US" sz="13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- Data de Lançamento:</a:t>
              </a:r>
              <a:r>
                <a:rPr lang="en-US" sz="1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Primeira geração lançada em 2013, com HBM2 e HBM2E lançada posteriormente.</a:t>
              </a:r>
            </a:p>
            <a:p>
              <a:pPr algn="just">
                <a:lnSpc>
                  <a:spcPts val="2203"/>
                </a:lnSpc>
              </a:pPr>
            </a:p>
            <a:p>
              <a:pPr algn="just">
                <a:lnSpc>
                  <a:spcPts val="2203"/>
                </a:lnSpc>
              </a:pPr>
              <a:r>
                <a:rPr lang="en-US" sz="13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- Novidades e Melhorias:</a:t>
              </a:r>
            </a:p>
            <a:p>
              <a:pPr algn="just">
                <a:lnSpc>
                  <a:spcPts val="2203"/>
                </a:lnSpc>
              </a:pPr>
              <a:r>
                <a:rPr lang="en-US" sz="1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- Largura de banda: Oferece larguras de banda superiores a 1 TB/s, dependendo da versão.</a:t>
              </a:r>
            </a:p>
            <a:p>
              <a:pPr algn="just">
                <a:lnSpc>
                  <a:spcPts val="2203"/>
                </a:lnSpc>
              </a:pPr>
              <a:r>
                <a:rPr lang="en-US" sz="1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- Eficiência energética: Reduz o consumo de energia comparado às memórias GDDR.</a:t>
              </a:r>
            </a:p>
            <a:p>
              <a:pPr algn="just">
                <a:lnSpc>
                  <a:spcPts val="2203"/>
                </a:lnSpc>
              </a:pPr>
              <a:r>
                <a:rPr lang="en-US" sz="1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- Compactação: Design compacto que economiza espaço na placa de circuito.</a:t>
              </a:r>
            </a:p>
            <a:p>
              <a:pPr algn="just">
                <a:lnSpc>
                  <a:spcPts val="2203"/>
                </a:lnSpc>
              </a:pPr>
            </a:p>
            <a:p>
              <a:pPr algn="just">
                <a:lnSpc>
                  <a:spcPts val="2203"/>
                </a:lnSpc>
              </a:pPr>
              <a:r>
                <a:rPr lang="en-US" sz="13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- Referências:</a:t>
              </a:r>
            </a:p>
            <a:p>
              <a:pPr algn="just">
                <a:lnSpc>
                  <a:spcPts val="2203"/>
                </a:lnSpc>
              </a:pPr>
              <a:r>
                <a:rPr lang="en-US" sz="1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- STALLINGS, William. Arquitetura e organização de computadores. 10ª ed. São Paulo: Pearson, 2017.</a:t>
              </a:r>
            </a:p>
            <a:p>
              <a:pPr algn="just">
                <a:lnSpc>
                  <a:spcPts val="2203"/>
                </a:lnSpc>
              </a:pPr>
              <a:r>
                <a:rPr lang="en-US" sz="1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- ANANDTECH. “New 1# Supercomputer Fujitsu's Fugaku". [Fonte online](https://www.anandtech.com/show/15869/new-1-supercomputer-fujitsus-fugaku-and-a64fx-take-arm-to-the-top-with-415-petaflops).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43268" y="7779455"/>
            <a:ext cx="5446171" cy="8305421"/>
            <a:chOff x="0" y="0"/>
            <a:chExt cx="425720" cy="649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720" cy="649224"/>
            </a:xfrm>
            <a:custGeom>
              <a:avLst/>
              <a:gdLst/>
              <a:ahLst/>
              <a:cxnLst/>
              <a:rect r="r" b="b" t="t" l="l"/>
              <a:pathLst>
                <a:path h="649224" w="425720">
                  <a:moveTo>
                    <a:pt x="222520" y="0"/>
                  </a:moveTo>
                  <a:lnTo>
                    <a:pt x="0" y="0"/>
                  </a:lnTo>
                  <a:lnTo>
                    <a:pt x="203200" y="649224"/>
                  </a:lnTo>
                  <a:lnTo>
                    <a:pt x="425720" y="649224"/>
                  </a:lnTo>
                  <a:lnTo>
                    <a:pt x="222520" y="0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22520" cy="68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20183" y="9666019"/>
            <a:ext cx="5446171" cy="8305421"/>
            <a:chOff x="0" y="0"/>
            <a:chExt cx="425720" cy="6492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5720" cy="649224"/>
            </a:xfrm>
            <a:custGeom>
              <a:avLst/>
              <a:gdLst/>
              <a:ahLst/>
              <a:cxnLst/>
              <a:rect r="r" b="b" t="t" l="l"/>
              <a:pathLst>
                <a:path h="649224" w="425720">
                  <a:moveTo>
                    <a:pt x="222520" y="0"/>
                  </a:moveTo>
                  <a:lnTo>
                    <a:pt x="0" y="0"/>
                  </a:lnTo>
                  <a:lnTo>
                    <a:pt x="203200" y="649224"/>
                  </a:lnTo>
                  <a:lnTo>
                    <a:pt x="425720" y="649224"/>
                  </a:lnTo>
                  <a:lnTo>
                    <a:pt x="222520" y="0"/>
                  </a:lnTo>
                  <a:close/>
                </a:path>
              </a:pathLst>
            </a:custGeom>
            <a:solidFill>
              <a:srgbClr val="345CB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22520" cy="687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2741815"/>
            <a:ext cx="6825476" cy="4803370"/>
            <a:chOff x="0" y="0"/>
            <a:chExt cx="9100635" cy="640449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100635" cy="6404493"/>
              <a:chOff x="0" y="0"/>
              <a:chExt cx="2398209" cy="168771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398209" cy="1687719"/>
              </a:xfrm>
              <a:custGeom>
                <a:avLst/>
                <a:gdLst/>
                <a:ahLst/>
                <a:cxnLst/>
                <a:rect r="r" b="b" t="t" l="l"/>
                <a:pathLst>
                  <a:path h="1687719" w="2398209">
                    <a:moveTo>
                      <a:pt x="19283" y="0"/>
                    </a:moveTo>
                    <a:lnTo>
                      <a:pt x="2378926" y="0"/>
                    </a:lnTo>
                    <a:cubicBezTo>
                      <a:pt x="2384040" y="0"/>
                      <a:pt x="2388945" y="2032"/>
                      <a:pt x="2392561" y="5648"/>
                    </a:cubicBezTo>
                    <a:cubicBezTo>
                      <a:pt x="2396177" y="9264"/>
                      <a:pt x="2398209" y="14169"/>
                      <a:pt x="2398209" y="19283"/>
                    </a:cubicBezTo>
                    <a:lnTo>
                      <a:pt x="2398209" y="1668436"/>
                    </a:lnTo>
                    <a:cubicBezTo>
                      <a:pt x="2398209" y="1679086"/>
                      <a:pt x="2389576" y="1687719"/>
                      <a:pt x="2378926" y="1687719"/>
                    </a:cubicBezTo>
                    <a:lnTo>
                      <a:pt x="19283" y="1687719"/>
                    </a:lnTo>
                    <a:cubicBezTo>
                      <a:pt x="8633" y="1687719"/>
                      <a:pt x="0" y="1679086"/>
                      <a:pt x="0" y="1668436"/>
                    </a:cubicBezTo>
                    <a:lnTo>
                      <a:pt x="0" y="19283"/>
                    </a:lnTo>
                    <a:cubicBezTo>
                      <a:pt x="0" y="8633"/>
                      <a:pt x="8633" y="0"/>
                      <a:pt x="19283" y="0"/>
                    </a:cubicBezTo>
                    <a:close/>
                  </a:path>
                </a:pathLst>
              </a:custGeom>
              <a:solidFill>
                <a:srgbClr val="345CB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398209" cy="1716294"/>
              </a:xfrm>
              <a:prstGeom prst="rect">
                <a:avLst/>
              </a:prstGeom>
            </p:spPr>
            <p:txBody>
              <a:bodyPr anchor="ctr" rtlCol="false" tIns="37154" lIns="37154" bIns="37154" rIns="37154"/>
              <a:lstStyle/>
              <a:p>
                <a:pPr algn="ctr">
                  <a:lnSpc>
                    <a:spcPts val="223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72148" y="651944"/>
              <a:ext cx="8156339" cy="5100604"/>
              <a:chOff x="0" y="0"/>
              <a:chExt cx="947723" cy="59266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47723" cy="592663"/>
              </a:xfrm>
              <a:custGeom>
                <a:avLst/>
                <a:gdLst/>
                <a:ahLst/>
                <a:cxnLst/>
                <a:rect r="r" b="b" t="t" l="l"/>
                <a:pathLst>
                  <a:path h="592663" w="947723">
                    <a:moveTo>
                      <a:pt x="29109" y="0"/>
                    </a:moveTo>
                    <a:lnTo>
                      <a:pt x="918614" y="0"/>
                    </a:lnTo>
                    <a:cubicBezTo>
                      <a:pt x="934690" y="0"/>
                      <a:pt x="947723" y="13032"/>
                      <a:pt x="947723" y="29109"/>
                    </a:cubicBezTo>
                    <a:lnTo>
                      <a:pt x="947723" y="563554"/>
                    </a:lnTo>
                    <a:cubicBezTo>
                      <a:pt x="947723" y="579631"/>
                      <a:pt x="934690" y="592663"/>
                      <a:pt x="918614" y="592663"/>
                    </a:cubicBezTo>
                    <a:lnTo>
                      <a:pt x="29109" y="592663"/>
                    </a:lnTo>
                    <a:cubicBezTo>
                      <a:pt x="13032" y="592663"/>
                      <a:pt x="0" y="579631"/>
                      <a:pt x="0" y="563554"/>
                    </a:cubicBezTo>
                    <a:lnTo>
                      <a:pt x="0" y="29109"/>
                    </a:lnTo>
                    <a:cubicBezTo>
                      <a:pt x="0" y="13032"/>
                      <a:pt x="13032" y="0"/>
                      <a:pt x="29109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9965" r="0" b="-9965"/>
                </a:stretch>
              </a:blipFill>
            </p:spPr>
          </p:sp>
        </p:grpSp>
      </p:grpSp>
      <p:sp>
        <p:nvSpPr>
          <p:cNvPr name="TextBox 14" id="14"/>
          <p:cNvSpPr txBox="true"/>
          <p:nvPr/>
        </p:nvSpPr>
        <p:spPr>
          <a:xfrm rot="0">
            <a:off x="2049948" y="1050802"/>
            <a:ext cx="1418810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345CB6"/>
                </a:solidFill>
                <a:latin typeface="Garet Bold"/>
                <a:ea typeface="Garet Bold"/>
                <a:cs typeface="Garet Bold"/>
                <a:sym typeface="Garet Bold"/>
              </a:rPr>
              <a:t>Memória Optane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92230" y="2049574"/>
            <a:ext cx="6825476" cy="6656391"/>
            <a:chOff x="0" y="0"/>
            <a:chExt cx="9100635" cy="887518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100635" cy="8875188"/>
              <a:chOff x="0" y="0"/>
              <a:chExt cx="2398209" cy="233879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398209" cy="2338799"/>
              </a:xfrm>
              <a:custGeom>
                <a:avLst/>
                <a:gdLst/>
                <a:ahLst/>
                <a:cxnLst/>
                <a:rect r="r" b="b" t="t" l="l"/>
                <a:pathLst>
                  <a:path h="2338799" w="2398209">
                    <a:moveTo>
                      <a:pt x="19283" y="0"/>
                    </a:moveTo>
                    <a:lnTo>
                      <a:pt x="2378926" y="0"/>
                    </a:lnTo>
                    <a:cubicBezTo>
                      <a:pt x="2384040" y="0"/>
                      <a:pt x="2388945" y="2032"/>
                      <a:pt x="2392561" y="5648"/>
                    </a:cubicBezTo>
                    <a:cubicBezTo>
                      <a:pt x="2396177" y="9264"/>
                      <a:pt x="2398209" y="14169"/>
                      <a:pt x="2398209" y="19283"/>
                    </a:cubicBezTo>
                    <a:lnTo>
                      <a:pt x="2398209" y="2319516"/>
                    </a:lnTo>
                    <a:cubicBezTo>
                      <a:pt x="2398209" y="2330166"/>
                      <a:pt x="2389576" y="2338799"/>
                      <a:pt x="2378926" y="2338799"/>
                    </a:cubicBezTo>
                    <a:lnTo>
                      <a:pt x="19283" y="2338799"/>
                    </a:lnTo>
                    <a:cubicBezTo>
                      <a:pt x="8633" y="2338799"/>
                      <a:pt x="0" y="2330166"/>
                      <a:pt x="0" y="2319516"/>
                    </a:cubicBezTo>
                    <a:lnTo>
                      <a:pt x="0" y="19283"/>
                    </a:lnTo>
                    <a:cubicBezTo>
                      <a:pt x="0" y="8633"/>
                      <a:pt x="8633" y="0"/>
                      <a:pt x="19283" y="0"/>
                    </a:cubicBezTo>
                    <a:close/>
                  </a:path>
                </a:pathLst>
              </a:custGeom>
              <a:solidFill>
                <a:srgbClr val="345CB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2398209" cy="2367374"/>
              </a:xfrm>
              <a:prstGeom prst="rect">
                <a:avLst/>
              </a:prstGeom>
            </p:spPr>
            <p:txBody>
              <a:bodyPr anchor="ctr" rtlCol="false" tIns="37154" lIns="37154" bIns="37154" rIns="37154"/>
              <a:lstStyle/>
              <a:p>
                <a:pPr algn="ctr">
                  <a:lnSpc>
                    <a:spcPts val="2237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98203" y="635426"/>
              <a:ext cx="8304228" cy="7575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60"/>
                </a:lnSpc>
              </a:pPr>
              <a:r>
                <a:rPr lang="en-US" sz="1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- Tipo de Memória:</a:t>
              </a:r>
              <a:r>
                <a:rPr lang="en-US" sz="1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Tecnologia de memória não volátil desenvolvida pela Intel.</a:t>
              </a:r>
            </a:p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  <a:r>
                <a:rPr lang="en-US" sz="1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- Características: </a:t>
              </a:r>
              <a:r>
                <a:rPr lang="en-US" sz="1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Utiliza uma tecnologia chamada 3D XPoint que combina características de RAM e armazenamento de longa duração, oferecendo uma ponte entre SSDs e memória RAM em termos de velocidade e persistência de dados.</a:t>
              </a:r>
            </a:p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  <a:r>
                <a:rPr lang="en-US" sz="1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- Data de Lançamento:</a:t>
              </a:r>
              <a:r>
                <a:rPr lang="en-US" sz="1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Teve seu lançamento oficial em 2015.</a:t>
              </a:r>
            </a:p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  <a:r>
                <a:rPr lang="en-US" sz="1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- Novidades e Melhorias: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- Desempenho: Velocidade de acesso muito mais rápida do que a NAND convencional usada em SSDs comuns.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- Baixa latência: Ideal para aplicações que exigem rápida troca de dados e operações frequentes de leitura e escrita.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- Usos avançados: Implementada em soluções de armazenamento para acelerar o desempenho de sistemas e em módulos de memória para expandir a capacidade de RAM.</a:t>
              </a:r>
            </a:p>
            <a:p>
              <a:pPr algn="l">
                <a:lnSpc>
                  <a:spcPts val="1960"/>
                </a:lnSpc>
              </a:pPr>
            </a:p>
            <a:p>
              <a:pPr algn="l">
                <a:lnSpc>
                  <a:spcPts val="1960"/>
                </a:lnSpc>
              </a:pPr>
              <a:r>
                <a:rPr lang="en-US" sz="1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- Referências: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- STALLINGS, William. Computer Organization and Architecture: Designing for Performance. 11ª ed. New York: Pearson, 2019.</a:t>
              </a:r>
            </a:p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- INTEL. "Overview of Intel Optane Technology".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DAGWahYizxE</dc:identifier>
  <dcterms:modified xsi:type="dcterms:W3CDTF">2011-08-01T06:04:30Z</dcterms:modified>
  <cp:revision>1</cp:revision>
  <dc:title>ATIVIDADE 11 - PESQUISA: MEMÓRIAS DDR-5, NVME, HBM E OPTANE</dc:title>
</cp:coreProperties>
</file>